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73" r:id="rId8"/>
    <p:sldId id="275" r:id="rId9"/>
    <p:sldId id="266" r:id="rId10"/>
    <p:sldId id="269" r:id="rId11"/>
    <p:sldId id="271" r:id="rId12"/>
    <p:sldId id="270" r:id="rId13"/>
    <p:sldId id="265" r:id="rId14"/>
    <p:sldId id="277" r:id="rId15"/>
    <p:sldId id="278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A9AA-5F4B-4821-928F-16B75C4FBBD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BC9-FA7F-4357-B827-62B4655EEF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92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A9AA-5F4B-4821-928F-16B75C4FBBD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BC9-FA7F-4357-B827-62B4655E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1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A9AA-5F4B-4821-928F-16B75C4FBBD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BC9-FA7F-4357-B827-62B4655E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A9AA-5F4B-4821-928F-16B75C4FBBD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BC9-FA7F-4357-B827-62B4655E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1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A9AA-5F4B-4821-928F-16B75C4FBBD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BC9-FA7F-4357-B827-62B4655EEF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05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A9AA-5F4B-4821-928F-16B75C4FBBD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BC9-FA7F-4357-B827-62B4655E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2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A9AA-5F4B-4821-928F-16B75C4FBBD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BC9-FA7F-4357-B827-62B4655E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2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A9AA-5F4B-4821-928F-16B75C4FBBD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BC9-FA7F-4357-B827-62B4655E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6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A9AA-5F4B-4821-928F-16B75C4FBBD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BC9-FA7F-4357-B827-62B4655E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6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9EA9AA-5F4B-4821-928F-16B75C4FBBD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8B9BC9-FA7F-4357-B827-62B4655E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5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A9AA-5F4B-4821-928F-16B75C4FBBD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BC9-FA7F-4357-B827-62B4655E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7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9EA9AA-5F4B-4821-928F-16B75C4FBBD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8B9BC9-FA7F-4357-B827-62B4655EEF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82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nicolesolheim@wphd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Affordable Single Family</a:t>
            </a:r>
            <a:br>
              <a:rPr lang="en-US" sz="6600" b="1" dirty="0" smtClean="0"/>
            </a:br>
            <a:r>
              <a:rPr lang="en-US" sz="6600" b="1" dirty="0" smtClean="0"/>
              <a:t>Development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DCHI Webinar</a:t>
            </a:r>
          </a:p>
          <a:p>
            <a:r>
              <a:rPr lang="en-US" dirty="0" smtClean="0"/>
              <a:t>November 19, 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12950" r="4469" b="20045"/>
          <a:stretch/>
        </p:blipFill>
        <p:spPr>
          <a:xfrm>
            <a:off x="8196943" y="4602578"/>
            <a:ext cx="3282043" cy="164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r="9165"/>
          <a:stretch/>
        </p:blipFill>
        <p:spPr>
          <a:xfrm>
            <a:off x="253170" y="774510"/>
            <a:ext cx="5959669" cy="489699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12839" y="4216464"/>
            <a:ext cx="4952538" cy="146021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3 Bedroom / 2 Bath, 1 car garage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1500-1600 SF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Construction: approx. $205,000</a:t>
            </a:r>
            <a:endParaRPr lang="en-US" sz="2800" dirty="0" smtClean="0">
              <a:latin typeface="+mj-lt"/>
            </a:endParaRP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4"/>
          <a:stretch/>
        </p:blipFill>
        <p:spPr>
          <a:xfrm>
            <a:off x="6382327" y="774510"/>
            <a:ext cx="5449455" cy="31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Acquisition + Rehab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16943"/>
              </p:ext>
            </p:extLst>
          </p:nvPr>
        </p:nvGraphicFramePr>
        <p:xfrm>
          <a:off x="2410691" y="1788955"/>
          <a:ext cx="6234545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5786">
                  <a:extLst>
                    <a:ext uri="{9D8B030D-6E8A-4147-A177-3AD203B41FA5}">
                      <a16:colId xmlns:a16="http://schemas.microsoft.com/office/drawing/2014/main" val="2254925927"/>
                    </a:ext>
                  </a:extLst>
                </a:gridCol>
                <a:gridCol w="1610905">
                  <a:extLst>
                    <a:ext uri="{9D8B030D-6E8A-4147-A177-3AD203B41FA5}">
                      <a16:colId xmlns:a16="http://schemas.microsoft.com/office/drawing/2014/main" val="3867876236"/>
                    </a:ext>
                  </a:extLst>
                </a:gridCol>
                <a:gridCol w="1411903">
                  <a:extLst>
                    <a:ext uri="{9D8B030D-6E8A-4147-A177-3AD203B41FA5}">
                      <a16:colId xmlns:a16="http://schemas.microsoft.com/office/drawing/2014/main" val="1023819056"/>
                    </a:ext>
                  </a:extLst>
                </a:gridCol>
                <a:gridCol w="1395951">
                  <a:extLst>
                    <a:ext uri="{9D8B030D-6E8A-4147-A177-3AD203B41FA5}">
                      <a16:colId xmlns:a16="http://schemas.microsoft.com/office/drawing/2014/main" val="66029447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33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Acquisition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$65,000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66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Bridge </a:t>
                      </a:r>
                      <a:r>
                        <a:rPr lang="en-US" baseline="0" dirty="0" smtClean="0"/>
                        <a:t>Loan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$95,000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4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WPHD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6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$180,000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$180,000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65119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18227"/>
              </p:ext>
            </p:extLst>
          </p:nvPr>
        </p:nvGraphicFramePr>
        <p:xfrm>
          <a:off x="2410690" y="3694750"/>
          <a:ext cx="6234546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8983">
                  <a:extLst>
                    <a:ext uri="{9D8B030D-6E8A-4147-A177-3AD203B41FA5}">
                      <a16:colId xmlns:a16="http://schemas.microsoft.com/office/drawing/2014/main" val="1838219655"/>
                    </a:ext>
                  </a:extLst>
                </a:gridCol>
                <a:gridCol w="2835563">
                  <a:extLst>
                    <a:ext uri="{9D8B030D-6E8A-4147-A177-3AD203B41FA5}">
                      <a16:colId xmlns:a16="http://schemas.microsoft.com/office/drawing/2014/main" val="28696298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Sale to Homeowner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41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Sales Price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$130,000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51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Seller</a:t>
                      </a:r>
                      <a:r>
                        <a:rPr lang="en-US" baseline="0" dirty="0" smtClean="0"/>
                        <a:t> Closing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($9,500)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84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Bridge Loan Repayment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($90,000)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17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WPHD Reimbursement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($15,000)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4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 Payment Assistance Left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($5,000)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03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Final</a:t>
                      </a:r>
                      <a:r>
                        <a:rPr lang="en-US" b="1" baseline="0" dirty="0" smtClean="0"/>
                        <a:t> Proceeds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$10,500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119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3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7" y="265506"/>
            <a:ext cx="4302455" cy="32268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7" y="3736507"/>
            <a:ext cx="4302455" cy="24201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33" y="265506"/>
            <a:ext cx="3911492" cy="29293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>
          <a:xfrm>
            <a:off x="5706233" y="3423407"/>
            <a:ext cx="3911492" cy="27332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12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Family Development: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Improvements </a:t>
            </a:r>
            <a:r>
              <a:rPr lang="en-US" sz="2400" dirty="0">
                <a:latin typeface="+mj-lt"/>
              </a:rPr>
              <a:t>in Housing </a:t>
            </a:r>
            <a:r>
              <a:rPr lang="en-US" sz="2400" dirty="0" smtClean="0">
                <a:latin typeface="+mj-lt"/>
              </a:rPr>
              <a:t>Stock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Creation of </a:t>
            </a:r>
            <a:r>
              <a:rPr lang="en-US" sz="2400" dirty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ffordable workforce housing</a:t>
            </a:r>
            <a:endParaRPr lang="en-US" sz="2400" dirty="0">
              <a:latin typeface="+mj-lt"/>
            </a:endParaRP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Long-term investment and wealth building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tability for families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Family Development: Dane 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HOME Funds from Dane County and City of Madison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Same financial structure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Remaining HOME funds at sale are transferred to buyer as down payment assistance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80% AMI Households:</a:t>
            </a:r>
          </a:p>
          <a:p>
            <a:pPr marL="754571" lvl="1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j-lt"/>
              </a:rPr>
              <a:t>1 person - $56,080</a:t>
            </a:r>
          </a:p>
          <a:p>
            <a:pPr marL="754571" lvl="1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j-lt"/>
              </a:rPr>
              <a:t>2 people - $64,080</a:t>
            </a:r>
          </a:p>
          <a:p>
            <a:pPr marL="754571" lvl="1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j-lt"/>
              </a:rPr>
              <a:t>4 people - $80,080</a:t>
            </a:r>
          </a:p>
          <a:p>
            <a:pPr marL="754571" lvl="1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Homeownership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404465" cy="4023360"/>
          </a:xfrm>
        </p:spPr>
        <p:txBody>
          <a:bodyPr>
            <a:normAutofit/>
          </a:bodyPr>
          <a:lstStyle/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Rehab loans for new/existing </a:t>
            </a:r>
            <a:r>
              <a:rPr lang="en-US" dirty="0" smtClean="0">
                <a:latin typeface="+mj-lt"/>
              </a:rPr>
              <a:t>homeowners</a:t>
            </a:r>
          </a:p>
          <a:p>
            <a:pPr marL="461963" lvl="2" indent="-461963">
              <a:spcBef>
                <a:spcPts val="1200"/>
              </a:spcBef>
              <a:spcAft>
                <a:spcPts val="200"/>
              </a:spcAft>
              <a:buClr>
                <a:srgbClr val="F6CF3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Adjust </a:t>
            </a:r>
            <a:r>
              <a:rPr lang="en-US" sz="2000" dirty="0">
                <a:latin typeface="+mj-lt"/>
              </a:rPr>
              <a:t>zoning requirements, fees, other infrastructure costs to </a:t>
            </a:r>
            <a:r>
              <a:rPr lang="en-US" sz="2000" dirty="0" smtClean="0">
                <a:latin typeface="+mj-lt"/>
              </a:rPr>
              <a:t>reduce </a:t>
            </a:r>
            <a:r>
              <a:rPr lang="en-US" sz="2000" dirty="0">
                <a:latin typeface="+mj-lt"/>
              </a:rPr>
              <a:t>housing </a:t>
            </a:r>
            <a:r>
              <a:rPr lang="en-US" sz="2000" dirty="0" smtClean="0">
                <a:latin typeface="+mj-lt"/>
              </a:rPr>
              <a:t>costs</a:t>
            </a:r>
          </a:p>
          <a:p>
            <a:pPr marL="461963" lvl="2" indent="-461963">
              <a:spcBef>
                <a:spcPts val="1200"/>
              </a:spcBef>
              <a:spcAft>
                <a:spcPts val="200"/>
              </a:spcAft>
              <a:buClr>
                <a:srgbClr val="F6CF3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Homebuyer Education</a:t>
            </a:r>
          </a:p>
          <a:p>
            <a:pPr marL="461963" lvl="2" indent="-461963">
              <a:spcBef>
                <a:spcPts val="1200"/>
              </a:spcBef>
              <a:spcAft>
                <a:spcPts val="200"/>
              </a:spcAft>
              <a:buClr>
                <a:srgbClr val="F6CF3E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Down Payment Assistance</a:t>
            </a:r>
          </a:p>
          <a:p>
            <a:pPr marL="754571" lvl="1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Lack of wealth </a:t>
            </a:r>
            <a:r>
              <a:rPr lang="en-US" dirty="0" smtClean="0">
                <a:latin typeface="+mj-lt"/>
              </a:rPr>
              <a:t>limits households </a:t>
            </a:r>
            <a:r>
              <a:rPr lang="en-US" dirty="0">
                <a:latin typeface="+mj-lt"/>
              </a:rPr>
              <a:t>from becoming homeowners</a:t>
            </a:r>
          </a:p>
          <a:p>
            <a:pPr marL="754571" lvl="1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Variety of forms – deferred loans, low or no interest, shared appreciation</a:t>
            </a:r>
          </a:p>
          <a:p>
            <a:pPr marL="754571" lvl="1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Funds from federal sources, WHEDA, FHLB, and private sources</a:t>
            </a:r>
          </a:p>
          <a:p>
            <a:pPr marL="754571" lvl="1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Educate lenders </a:t>
            </a:r>
            <a:r>
              <a:rPr lang="en-US" dirty="0">
                <a:latin typeface="+mj-lt"/>
              </a:rPr>
              <a:t>and realtors </a:t>
            </a:r>
          </a:p>
          <a:p>
            <a:pPr marL="754571" lvl="1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Opportunities for innovation </a:t>
            </a:r>
            <a:r>
              <a:rPr lang="en-US" dirty="0" smtClean="0">
                <a:latin typeface="+mj-lt"/>
              </a:rPr>
              <a:t>–employers</a:t>
            </a:r>
            <a:r>
              <a:rPr lang="en-US" dirty="0">
                <a:latin typeface="+mj-lt"/>
              </a:rPr>
              <a:t>, realtor associations, </a:t>
            </a:r>
            <a:r>
              <a:rPr lang="en-US" dirty="0" smtClean="0">
                <a:latin typeface="+mj-lt"/>
              </a:rPr>
              <a:t>or targeted </a:t>
            </a:r>
            <a:r>
              <a:rPr lang="en-US" dirty="0">
                <a:latin typeface="+mj-lt"/>
              </a:rPr>
              <a:t>to specific neighborhoods</a:t>
            </a:r>
          </a:p>
          <a:p>
            <a:pPr marL="644843" lvl="3" indent="-461963">
              <a:spcBef>
                <a:spcPts val="1200"/>
              </a:spcBef>
              <a:spcAft>
                <a:spcPts val="200"/>
              </a:spcAft>
              <a:buClr>
                <a:srgbClr val="F6CF3E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181628" y="5033819"/>
            <a:ext cx="1137476" cy="12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7462" y="1832759"/>
            <a:ext cx="6373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Nicole Solheim</a:t>
            </a:r>
          </a:p>
          <a:p>
            <a:pPr algn="ctr"/>
            <a:r>
              <a:rPr lang="en-US" sz="2400" dirty="0" smtClean="0">
                <a:latin typeface="+mj-lt"/>
              </a:rPr>
              <a:t>Executive Director</a:t>
            </a:r>
          </a:p>
          <a:p>
            <a:pPr algn="ctr"/>
            <a:r>
              <a:rPr lang="en-US" sz="2400" dirty="0" smtClean="0">
                <a:latin typeface="+mj-lt"/>
              </a:rPr>
              <a:t>Wisconsin Partnership for Housing Development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  <a:hlinkClick r:id="rId2"/>
              </a:rPr>
              <a:t>nicolesolheim@wphd.org</a:t>
            </a:r>
            <a:endParaRPr lang="en-US" sz="2400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(608)258-5560 x34</a:t>
            </a:r>
            <a:endParaRPr lang="en-US" sz="2400" dirty="0">
              <a:latin typeface="+mj-lt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5517" y="1324326"/>
            <a:ext cx="5200570" cy="39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Wisconsin Partnership for Housing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F6CF3E"/>
              </a:buClr>
              <a:buNone/>
            </a:pPr>
            <a:endParaRPr lang="en-US" b="1" dirty="0" smtClean="0">
              <a:latin typeface="+mj-lt"/>
            </a:endParaRPr>
          </a:p>
          <a:p>
            <a:pPr marL="0" indent="0" algn="ctr">
              <a:buClr>
                <a:srgbClr val="F6CF3E"/>
              </a:buClr>
              <a:buNone/>
            </a:pPr>
            <a:r>
              <a:rPr lang="en-US" sz="2800" b="1" dirty="0" smtClean="0">
                <a:latin typeface="+mj-lt"/>
              </a:rPr>
              <a:t>Creating </a:t>
            </a:r>
            <a:r>
              <a:rPr lang="en-US" sz="2800" b="1" dirty="0">
                <a:latin typeface="+mj-lt"/>
              </a:rPr>
              <a:t>Homes. Building Opportunity</a:t>
            </a:r>
            <a:r>
              <a:rPr lang="en-US" sz="2800" b="1" dirty="0" smtClean="0">
                <a:latin typeface="+mj-lt"/>
              </a:rPr>
              <a:t>.</a:t>
            </a:r>
          </a:p>
          <a:p>
            <a:pPr marL="0" indent="0" algn="ctr">
              <a:buClr>
                <a:srgbClr val="F6CF3E"/>
              </a:buClr>
              <a:buNone/>
            </a:pPr>
            <a:endParaRPr lang="en-US" b="1" dirty="0">
              <a:latin typeface="+mj-lt"/>
            </a:endParaRPr>
          </a:p>
          <a:p>
            <a:pPr marL="0" indent="0" algn="ctr">
              <a:spcBef>
                <a:spcPts val="0"/>
              </a:spcBef>
              <a:buClr>
                <a:srgbClr val="F6CF3E"/>
              </a:buClr>
              <a:buNone/>
            </a:pPr>
            <a:r>
              <a:rPr lang="en-US" b="1" dirty="0" smtClean="0">
                <a:latin typeface="+mj-lt"/>
              </a:rPr>
              <a:t>Our Mission: </a:t>
            </a:r>
            <a:endParaRPr lang="en-US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buClr>
                <a:srgbClr val="F6CF3E"/>
              </a:buClr>
              <a:buNone/>
            </a:pPr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he </a:t>
            </a:r>
            <a:r>
              <a:rPr lang="en-US" dirty="0">
                <a:latin typeface="+mj-lt"/>
              </a:rPr>
              <a:t>Wisconsin Partnership for Housing Development expands access to affordable housing opportunities and revitalizes neighborhoods through partnerships among the public, nonprofit and private sectors. </a:t>
            </a:r>
            <a:endParaRPr lang="en-US" b="1" dirty="0" smtClean="0">
              <a:latin typeface="+mj-lt"/>
            </a:endParaRPr>
          </a:p>
          <a:p>
            <a:pPr marL="0" indent="0" algn="ctr">
              <a:buClr>
                <a:srgbClr val="F6CF3E"/>
              </a:buClr>
              <a:buNone/>
            </a:pPr>
            <a:endParaRPr lang="en-US" dirty="0">
              <a:latin typeface="+mj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Wisconsin Partnership for Housing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Single-Family Development for Homeowners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Affordable rental housing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Program Administration &amp; Technical Assistance for communities/partners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Homeowner Rehabilitation for elderly, disabled, and low-income households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Down Payment Assistance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Advocacy</a:t>
            </a:r>
            <a:endParaRPr lang="en-US" sz="2400" dirty="0">
              <a:latin typeface="+mj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Need in Wisconsin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+mj-lt"/>
              </a:rPr>
              <a:t>E</a:t>
            </a:r>
            <a:r>
              <a:rPr lang="en-US" sz="2600" dirty="0" smtClean="0">
                <a:latin typeface="+mj-lt"/>
              </a:rPr>
              <a:t>xisting </a:t>
            </a:r>
            <a:r>
              <a:rPr lang="en-US" sz="2600" dirty="0">
                <a:latin typeface="+mj-lt"/>
              </a:rPr>
              <a:t>housing stock is </a:t>
            </a:r>
            <a:r>
              <a:rPr lang="en-US" sz="2600" dirty="0" smtClean="0">
                <a:latin typeface="+mj-lt"/>
              </a:rPr>
              <a:t>aging.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+mj-lt"/>
              </a:rPr>
              <a:t>C</a:t>
            </a:r>
            <a:r>
              <a:rPr lang="en-US" sz="2600" dirty="0" smtClean="0">
                <a:latin typeface="+mj-lt"/>
              </a:rPr>
              <a:t>onstruction </a:t>
            </a:r>
            <a:r>
              <a:rPr lang="en-US" sz="2600" dirty="0">
                <a:latin typeface="+mj-lt"/>
              </a:rPr>
              <a:t>prices and housing costs are rising faster than inflation and </a:t>
            </a:r>
            <a:r>
              <a:rPr lang="en-US" sz="2600" dirty="0" smtClean="0">
                <a:latin typeface="+mj-lt"/>
              </a:rPr>
              <a:t>incomes.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+mj-lt"/>
              </a:rPr>
              <a:t>D</a:t>
            </a:r>
            <a:r>
              <a:rPr lang="en-US" sz="2600" dirty="0" smtClean="0">
                <a:latin typeface="+mj-lt"/>
              </a:rPr>
              <a:t>eclining </a:t>
            </a:r>
            <a:r>
              <a:rPr lang="en-US" sz="2600" dirty="0">
                <a:latin typeface="+mj-lt"/>
              </a:rPr>
              <a:t>homeownership, particularly among younger families, first-time homebuyers, and African American and Hispanic families. 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+mj-lt"/>
              </a:rPr>
              <a:t>Compared to our neighboring states, we have the highest rate of extreme rental cost burden for lower-income families and the second highest rate of extreme cost burden for lower-income homeowners.</a:t>
            </a:r>
          </a:p>
          <a:p>
            <a:pPr marL="0" indent="0">
              <a:buClr>
                <a:srgbClr val="F6CF3E"/>
              </a:buClr>
              <a:buNone/>
            </a:pPr>
            <a:endParaRPr lang="en-US" dirty="0">
              <a:latin typeface="+mj-lt"/>
            </a:endParaRPr>
          </a:p>
          <a:p>
            <a:pPr marL="0" indent="0">
              <a:buClr>
                <a:srgbClr val="F6CF3E"/>
              </a:buClr>
              <a:buNone/>
            </a:pPr>
            <a:endParaRPr lang="en-US" dirty="0" smtClean="0">
              <a:latin typeface="+mj-lt"/>
            </a:endParaRPr>
          </a:p>
          <a:p>
            <a:pPr marL="0" indent="0">
              <a:buClr>
                <a:srgbClr val="F6CF3E"/>
              </a:buClr>
              <a:buNone/>
            </a:pPr>
            <a:r>
              <a:rPr lang="en-US" sz="1800" i="1" dirty="0" smtClean="0">
                <a:latin typeface="+mj-lt"/>
              </a:rPr>
              <a:t>Source: “Falling Behind – Special Report”, WI Realtors Association, 2019</a:t>
            </a:r>
            <a:endParaRPr lang="en-US" sz="1800" i="1" dirty="0">
              <a:latin typeface="+mj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Family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F6CF3E"/>
              </a:buClr>
              <a:buNone/>
            </a:pPr>
            <a:r>
              <a:rPr lang="en-US" sz="2400" b="1" dirty="0" smtClean="0">
                <a:latin typeface="+mj-lt"/>
              </a:rPr>
              <a:t>How can we create homeownership opportunities for more households?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+mj-lt"/>
            </a:endParaRP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Over </a:t>
            </a:r>
            <a:r>
              <a:rPr lang="en-US" dirty="0">
                <a:latin typeface="+mj-lt"/>
              </a:rPr>
              <a:t>the past 10 years, WPHD has constructed </a:t>
            </a:r>
            <a:r>
              <a:rPr lang="en-US" dirty="0" smtClean="0">
                <a:latin typeface="+mj-lt"/>
              </a:rPr>
              <a:t>and rehabbed </a:t>
            </a:r>
            <a:r>
              <a:rPr lang="en-US" b="1" dirty="0">
                <a:latin typeface="+mj-lt"/>
              </a:rPr>
              <a:t>60 single-family homes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sold them </a:t>
            </a:r>
            <a:r>
              <a:rPr lang="en-US" dirty="0" smtClean="0">
                <a:latin typeface="+mj-lt"/>
              </a:rPr>
              <a:t>to qualified households at or below 80% Area Median Income.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All buyers attend Homebuyer Education Counseling from a HUD-certified counselor.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All buyers receive down payment assistance.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Extensive home rehab ensures home is safe, energy efficient, and affordable </a:t>
            </a:r>
            <a:r>
              <a:rPr lang="en-US" dirty="0">
                <a:latin typeface="+mj-lt"/>
              </a:rPr>
              <a:t>to maintain in the first years of homeownership</a:t>
            </a:r>
            <a:r>
              <a:rPr lang="en-US" dirty="0" smtClean="0"/>
              <a:t>.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Subsidy is needed due to mismatch of costs and affordable house prices</a:t>
            </a:r>
            <a:endParaRPr lang="en-US" dirty="0">
              <a:latin typeface="+mj-lt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Family Development: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j-lt"/>
              </a:rPr>
              <a:t>Partnership with community utilizing HOME/CDBG funds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Federal funds are allocated annually by the local PJ (Participating Jurisdiction) or the State</a:t>
            </a:r>
          </a:p>
          <a:p>
            <a:pPr marL="937451" lvl="2" indent="-461963">
              <a:spcBef>
                <a:spcPts val="1200"/>
              </a:spcBef>
              <a:spcAft>
                <a:spcPts val="200"/>
              </a:spcAft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Cities of Eau Claire, Green Bay, Kenosha, La Crosse, Madison, Milwaukee, Racine</a:t>
            </a:r>
          </a:p>
          <a:p>
            <a:pPr marL="937451" lvl="2" indent="-461963">
              <a:spcBef>
                <a:spcPts val="1200"/>
              </a:spcBef>
              <a:spcAft>
                <a:spcPts val="200"/>
              </a:spcAft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Dane County, Rock County Consortium, Milwaukee County, Waukesha County Consortium (Waukesha, Jefferson, Washington, Ozaukee Counties)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Homes and vacant lots may be foreclosed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Bridge Loan from third party lender for construction costs</a:t>
            </a:r>
            <a:endParaRPr lang="en-US" sz="2400" dirty="0">
              <a:latin typeface="+mj-lt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City of Janesville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Identified two downtown neighborhoods that </a:t>
            </a:r>
            <a:r>
              <a:rPr lang="en-US" dirty="0">
                <a:latin typeface="+mj-lt"/>
              </a:rPr>
              <a:t>had been devastated by the closure of the GM plant and then by the national foreclosure </a:t>
            </a:r>
            <a:r>
              <a:rPr lang="en-US" dirty="0" smtClean="0">
                <a:latin typeface="+mj-lt"/>
              </a:rPr>
              <a:t>crisis.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umerous </a:t>
            </a:r>
            <a:r>
              <a:rPr lang="en-US" dirty="0">
                <a:latin typeface="+mj-lt"/>
              </a:rPr>
              <a:t>vacant </a:t>
            </a:r>
            <a:r>
              <a:rPr lang="en-US" dirty="0" smtClean="0">
                <a:latin typeface="+mj-lt"/>
              </a:rPr>
              <a:t>homes created </a:t>
            </a:r>
            <a:r>
              <a:rPr lang="en-US" dirty="0">
                <a:latin typeface="+mj-lt"/>
              </a:rPr>
              <a:t>neighborhood instability and crime</a:t>
            </a:r>
            <a:r>
              <a:rPr lang="en-US" dirty="0" smtClean="0">
                <a:latin typeface="+mj-lt"/>
              </a:rPr>
              <a:t>.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Started with Neighborhood Stabilization Program (NSP) funds to demolish/repair homes, continued with HOME/CDBG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WPHD has renovated </a:t>
            </a:r>
            <a:r>
              <a:rPr lang="en-US" dirty="0">
                <a:latin typeface="+mj-lt"/>
              </a:rPr>
              <a:t>and newly constructed over 20 homes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the City </a:t>
            </a:r>
            <a:r>
              <a:rPr lang="en-US" dirty="0" smtClean="0">
                <a:latin typeface="+mj-lt"/>
              </a:rPr>
              <a:t>has completed </a:t>
            </a:r>
            <a:r>
              <a:rPr lang="en-US" dirty="0">
                <a:latin typeface="+mj-lt"/>
              </a:rPr>
              <a:t>many others. </a:t>
            </a:r>
          </a:p>
          <a:p>
            <a:pPr marL="461963" indent="-461963">
              <a:buClr>
                <a:srgbClr val="F6CF3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Vacancy </a:t>
            </a:r>
            <a:r>
              <a:rPr lang="en-US" dirty="0">
                <a:latin typeface="+mj-lt"/>
              </a:rPr>
              <a:t>rates </a:t>
            </a:r>
            <a:r>
              <a:rPr lang="en-US" dirty="0" smtClean="0">
                <a:latin typeface="+mj-lt"/>
              </a:rPr>
              <a:t>are reduced </a:t>
            </a:r>
            <a:r>
              <a:rPr lang="en-US" dirty="0">
                <a:latin typeface="+mj-lt"/>
              </a:rPr>
              <a:t>and property values have </a:t>
            </a:r>
            <a:r>
              <a:rPr lang="en-US" dirty="0" smtClean="0">
                <a:latin typeface="+mj-lt"/>
              </a:rPr>
              <a:t>increased</a:t>
            </a:r>
            <a:endParaRPr lang="en-US" sz="2400" dirty="0" smtClean="0">
              <a:latin typeface="+mj-lt"/>
            </a:endParaRPr>
          </a:p>
          <a:p>
            <a:pPr marL="0" indent="0" algn="ctr">
              <a:buClr>
                <a:srgbClr val="F6CF3E"/>
              </a:buClr>
              <a:buNone/>
            </a:pPr>
            <a:endParaRPr lang="en-US" dirty="0" smtClean="0">
              <a:latin typeface="+mj-lt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WPHD in Janesville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403" t="22973" r="6096" b="5468"/>
          <a:stretch/>
        </p:blipFill>
        <p:spPr>
          <a:xfrm>
            <a:off x="1203157" y="1886551"/>
            <a:ext cx="6805061" cy="40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New Construction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9981"/>
          <a:stretch/>
        </p:blipFill>
        <p:spPr>
          <a:xfrm>
            <a:off x="10093758" y="4946573"/>
            <a:ext cx="1234583" cy="134405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91530"/>
              </p:ext>
            </p:extLst>
          </p:nvPr>
        </p:nvGraphicFramePr>
        <p:xfrm>
          <a:off x="2355274" y="1788955"/>
          <a:ext cx="6483925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8417">
                  <a:extLst>
                    <a:ext uri="{9D8B030D-6E8A-4147-A177-3AD203B41FA5}">
                      <a16:colId xmlns:a16="http://schemas.microsoft.com/office/drawing/2014/main" val="2254925927"/>
                    </a:ext>
                  </a:extLst>
                </a:gridCol>
                <a:gridCol w="1748659">
                  <a:extLst>
                    <a:ext uri="{9D8B030D-6E8A-4147-A177-3AD203B41FA5}">
                      <a16:colId xmlns:a16="http://schemas.microsoft.com/office/drawing/2014/main" val="3867876236"/>
                    </a:ext>
                  </a:extLst>
                </a:gridCol>
                <a:gridCol w="1395061">
                  <a:extLst>
                    <a:ext uri="{9D8B030D-6E8A-4147-A177-3AD203B41FA5}">
                      <a16:colId xmlns:a16="http://schemas.microsoft.com/office/drawing/2014/main" val="1023819056"/>
                    </a:ext>
                  </a:extLst>
                </a:gridCol>
                <a:gridCol w="1451788">
                  <a:extLst>
                    <a:ext uri="{9D8B030D-6E8A-4147-A177-3AD203B41FA5}">
                      <a16:colId xmlns:a16="http://schemas.microsoft.com/office/drawing/2014/main" val="66029447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33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Acquisition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66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Bridge </a:t>
                      </a:r>
                      <a:r>
                        <a:rPr lang="en-US" baseline="0" dirty="0" smtClean="0"/>
                        <a:t>Loan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$105,000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$205,000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4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WPHD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$18,000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6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$223,000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$223,000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65119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49967"/>
              </p:ext>
            </p:extLst>
          </p:nvPr>
        </p:nvGraphicFramePr>
        <p:xfrm>
          <a:off x="2355273" y="3694750"/>
          <a:ext cx="6483925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26945">
                  <a:extLst>
                    <a:ext uri="{9D8B030D-6E8A-4147-A177-3AD203B41FA5}">
                      <a16:colId xmlns:a16="http://schemas.microsoft.com/office/drawing/2014/main" val="1838219655"/>
                    </a:ext>
                  </a:extLst>
                </a:gridCol>
                <a:gridCol w="2856980">
                  <a:extLst>
                    <a:ext uri="{9D8B030D-6E8A-4147-A177-3AD203B41FA5}">
                      <a16:colId xmlns:a16="http://schemas.microsoft.com/office/drawing/2014/main" val="28696298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Sale to Homeowner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41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Sales Price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$150,000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51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Seller</a:t>
                      </a:r>
                      <a:r>
                        <a:rPr lang="en-US" baseline="0" dirty="0" smtClean="0"/>
                        <a:t> Closing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($11,000)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84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Bridge Loan Repayment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($105,000)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17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WPHD Reimbursement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($18,000)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4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 Payment Assistance Left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($5,000)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03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Final</a:t>
                      </a:r>
                      <a:r>
                        <a:rPr lang="en-US" b="1" baseline="0" dirty="0" smtClean="0"/>
                        <a:t> Proceeds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$11,000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119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1E252C"/>
      </a:dk2>
      <a:lt2>
        <a:srgbClr val="D9E0E6"/>
      </a:lt2>
      <a:accent1>
        <a:srgbClr val="1E252C"/>
      </a:accent1>
      <a:accent2>
        <a:srgbClr val="5F656D"/>
      </a:accent2>
      <a:accent3>
        <a:srgbClr val="4DC1E1"/>
      </a:accent3>
      <a:accent4>
        <a:srgbClr val="F6CF3E"/>
      </a:accent4>
      <a:accent5>
        <a:srgbClr val="F6CF3E"/>
      </a:accent5>
      <a:accent6>
        <a:srgbClr val="62A39F"/>
      </a:accent6>
      <a:hlink>
        <a:srgbClr val="000000"/>
      </a:hlink>
      <a:folHlink>
        <a:srgbClr val="0000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678</TotalTime>
  <Words>749</Words>
  <Application>Microsoft Office PowerPoint</Application>
  <PresentationFormat>Widescreen</PresentationFormat>
  <Paragraphs>142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Retrospect</vt:lpstr>
      <vt:lpstr>Affordable Single Family Development</vt:lpstr>
      <vt:lpstr>Wisconsin Partnership for Housing Development</vt:lpstr>
      <vt:lpstr>Wisconsin Partnership for Housing Development</vt:lpstr>
      <vt:lpstr>Housing Need in Wisconsin</vt:lpstr>
      <vt:lpstr>Single Family Development</vt:lpstr>
      <vt:lpstr>Single Family Development: Funding</vt:lpstr>
      <vt:lpstr>Example: City of Janesville</vt:lpstr>
      <vt:lpstr>WPHD in Janesville</vt:lpstr>
      <vt:lpstr>Example: New Construction</vt:lpstr>
      <vt:lpstr>PowerPoint Presentation</vt:lpstr>
      <vt:lpstr>Example: Acquisition + Rehab</vt:lpstr>
      <vt:lpstr>PowerPoint Presentation</vt:lpstr>
      <vt:lpstr>Single Family Development: Results</vt:lpstr>
      <vt:lpstr>Single Family Development: Dane Co</vt:lpstr>
      <vt:lpstr>Other Homeownership Tools</vt:lpstr>
      <vt:lpstr>PowerPoint Presentation</vt:lpstr>
    </vt:vector>
  </TitlesOfParts>
  <Company>Wisconsin Partnership for Housing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Solheim</dc:creator>
  <cp:lastModifiedBy>Parry, Olivia</cp:lastModifiedBy>
  <cp:revision>57</cp:revision>
  <dcterms:created xsi:type="dcterms:W3CDTF">2020-06-25T15:03:11Z</dcterms:created>
  <dcterms:modified xsi:type="dcterms:W3CDTF">2020-11-30T19:59:28Z</dcterms:modified>
</cp:coreProperties>
</file>